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  <p:sldMasterId id="2147483669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-634" y="-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01bbc6e14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01bbc6e14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2dc61aaff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42dc61aaff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2dc61aaff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2dc61aaff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30c2b675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430c2b675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30c2b675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430c2b675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30c2b675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430c2b675d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30c2b675d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430c2b675d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30c2b675d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430c2b675d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2dc61aaff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2dc61aaff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2dc61aaff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2dc61aaff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2dc61ac7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42dc61ac7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01bbc6e14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201bbc6e14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01bbc6e14b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201bbc6e14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1bbc6e14b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201bbc6e14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8f0f29f89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8f0f29f89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1bbc6e14b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201bbc6e14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2dc61ac7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42dc61ac7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2dc61aa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2dc61aa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2dc61aaf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42dc61aaf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2dc61aaff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2dc61aaff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457200" y="1610179"/>
            <a:ext cx="8229600" cy="298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57200" y="1451426"/>
            <a:ext cx="4038600" cy="317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648200" y="1451426"/>
            <a:ext cx="4038600" cy="317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57199" y="1397255"/>
            <a:ext cx="4040188" cy="43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57199" y="1989969"/>
            <a:ext cx="4040188" cy="269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3"/>
          </p:nvPr>
        </p:nvSpPr>
        <p:spPr>
          <a:xfrm>
            <a:off x="4645025" y="1397255"/>
            <a:ext cx="4041775" cy="43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4"/>
          </p:nvPr>
        </p:nvSpPr>
        <p:spPr>
          <a:xfrm>
            <a:off x="4645025" y="1989969"/>
            <a:ext cx="4041775" cy="269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457200" y="679122"/>
            <a:ext cx="3008313" cy="77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body" idx="1"/>
          </p:nvPr>
        </p:nvSpPr>
        <p:spPr>
          <a:xfrm>
            <a:off x="3575050" y="679122"/>
            <a:ext cx="5111750" cy="3915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body" idx="2"/>
          </p:nvPr>
        </p:nvSpPr>
        <p:spPr>
          <a:xfrm>
            <a:off x="457201" y="1609519"/>
            <a:ext cx="3008313" cy="29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>
            <a:spLocks noGrp="1"/>
          </p:cNvSpPr>
          <p:nvPr>
            <p:ph type="title"/>
          </p:nvPr>
        </p:nvSpPr>
        <p:spPr>
          <a:xfrm>
            <a:off x="1792288" y="3858517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>
            <a:spLocks noGrp="1"/>
          </p:cNvSpPr>
          <p:nvPr>
            <p:ph type="pic" idx="2"/>
          </p:nvPr>
        </p:nvSpPr>
        <p:spPr>
          <a:xfrm>
            <a:off x="1792288" y="717648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"/>
          <p:cNvSpPr txBox="1">
            <a:spLocks noGrp="1"/>
          </p:cNvSpPr>
          <p:nvPr>
            <p:ph type="body" idx="1"/>
          </p:nvPr>
        </p:nvSpPr>
        <p:spPr>
          <a:xfrm>
            <a:off x="1792288" y="4283570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610179"/>
            <a:ext cx="8229600" cy="298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5" name="Google Shape;55;p13" descr="MD-flag-background-ppt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0"/>
            <a:ext cx="9143999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 descr="UMBC-primary-logo-CMYK-on-black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94287" y="86177"/>
            <a:ext cx="1749252" cy="40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descr="corner-element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919918" y="3901058"/>
            <a:ext cx="1224081" cy="124244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lp.com/datase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00"/>
              <a:t>Yelp Data Analysis to improve Customer Retention for Restaurants </a:t>
            </a:r>
            <a:endParaRPr sz="3800"/>
          </a:p>
        </p:txBody>
      </p:sp>
      <p:sp>
        <p:nvSpPr>
          <p:cNvPr id="109" name="Google Shape;109;p23"/>
          <p:cNvSpPr txBox="1"/>
          <p:nvPr/>
        </p:nvSpPr>
        <p:spPr>
          <a:xfrm>
            <a:off x="5234000" y="3299700"/>
            <a:ext cx="32241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2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 </a:t>
            </a: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Vaishnavi </a:t>
            </a:r>
            <a:r>
              <a:rPr lang="en" sz="2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Kudikala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3"/>
          <p:cNvSpPr txBox="1"/>
          <p:nvPr/>
        </p:nvSpPr>
        <p:spPr>
          <a:xfrm>
            <a:off x="382725" y="3299700"/>
            <a:ext cx="2958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Professor : Dr. Najam Hassan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subTitle" idx="1"/>
          </p:nvPr>
        </p:nvSpPr>
        <p:spPr>
          <a:xfrm>
            <a:off x="365550" y="836550"/>
            <a:ext cx="8482800" cy="4112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75" y="836550"/>
            <a:ext cx="4479900" cy="400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675" y="918575"/>
            <a:ext cx="3874499" cy="37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25" y="709900"/>
            <a:ext cx="7471150" cy="41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50" y="1033375"/>
            <a:ext cx="6036301" cy="33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6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8800"/>
            <a:ext cx="9144003" cy="454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00" y="602225"/>
            <a:ext cx="8949775" cy="45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" name="Google Shape;2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0" y="625650"/>
            <a:ext cx="8939602" cy="45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ctrTitle"/>
          </p:nvPr>
        </p:nvSpPr>
        <p:spPr>
          <a:xfrm>
            <a:off x="556925" y="648797"/>
            <a:ext cx="7772400" cy="52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LEAST RATED RESTAURANT</a:t>
            </a:r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" name="Google Shape;2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75" y="1246625"/>
            <a:ext cx="8330373" cy="38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>
            <a:spLocks noGrp="1"/>
          </p:cNvSpPr>
          <p:nvPr>
            <p:ph type="ctrTitle"/>
          </p:nvPr>
        </p:nvSpPr>
        <p:spPr>
          <a:xfrm>
            <a:off x="685800" y="590222"/>
            <a:ext cx="7772400" cy="57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AVERAGELY RATED RESTAURANT</a:t>
            </a:r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00" y="1234900"/>
            <a:ext cx="8245898" cy="390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>
            <a:spLocks noGrp="1"/>
          </p:cNvSpPr>
          <p:nvPr>
            <p:ph type="ctrTitle"/>
          </p:nvPr>
        </p:nvSpPr>
        <p:spPr>
          <a:xfrm>
            <a:off x="685800" y="637073"/>
            <a:ext cx="7772400" cy="668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HIGHEST RATED RESTAURANT</a:t>
            </a:r>
            <a:endParaRPr/>
          </a:p>
        </p:txBody>
      </p:sp>
      <p:sp>
        <p:nvSpPr>
          <p:cNvPr id="228" name="Google Shape;228;p41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00" y="1246625"/>
            <a:ext cx="8023199" cy="381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>
            <a:spLocks noGrp="1"/>
          </p:cNvSpPr>
          <p:nvPr>
            <p:ph type="ctrTitle"/>
          </p:nvPr>
        </p:nvSpPr>
        <p:spPr>
          <a:xfrm>
            <a:off x="359625" y="719672"/>
            <a:ext cx="7772400" cy="5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Conclusion</a:t>
            </a:r>
            <a:endParaRPr sz="4000"/>
          </a:p>
        </p:txBody>
      </p:sp>
      <p:sp>
        <p:nvSpPr>
          <p:cNvPr id="235" name="Google Shape;235;p42"/>
          <p:cNvSpPr txBox="1">
            <a:spLocks noGrp="1"/>
          </p:cNvSpPr>
          <p:nvPr>
            <p:ph type="subTitle" idx="1"/>
          </p:nvPr>
        </p:nvSpPr>
        <p:spPr>
          <a:xfrm>
            <a:off x="359625" y="1509600"/>
            <a:ext cx="8162700" cy="3202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No correlation between number of reviews and rating (popular restaurant need not be the best).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The Best restaurants cater to food allergy and offer great service.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Both averagely and best rated restaurants had a poor manager sentiment </a:t>
            </a:r>
            <a:r>
              <a:rPr lang="en" sz="1300">
                <a:solidFill>
                  <a:schemeClr val="dk1"/>
                </a:solidFill>
              </a:rPr>
              <a:t>(needs further investigation).</a:t>
            </a:r>
            <a:endParaRPr sz="13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People love Pizza and Burger. 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Sampled restaurants had poor sentiment towards the staff i.e (Waitress, Waiter, Manager).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ctrTitle"/>
          </p:nvPr>
        </p:nvSpPr>
        <p:spPr>
          <a:xfrm>
            <a:off x="377525" y="627101"/>
            <a:ext cx="4672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Abstract</a:t>
            </a:r>
            <a:endParaRPr sz="2000" b="1"/>
          </a:p>
        </p:txBody>
      </p:sp>
      <p:pic>
        <p:nvPicPr>
          <p:cNvPr id="116" name="Google Shape;1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4300" y="627100"/>
            <a:ext cx="3247999" cy="41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4"/>
          <p:cNvSpPr txBox="1"/>
          <p:nvPr/>
        </p:nvSpPr>
        <p:spPr>
          <a:xfrm>
            <a:off x="203675" y="1199875"/>
            <a:ext cx="5244300" cy="28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Yelp Open Dataset provides information on a variety of businesses such as restaurants, bars, hotels, and coffee shops.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millions of user reviews, but these are not usable in their current state.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analyzing customer review data and star ratings, we will suggest businesses to improve in areas such as food quality, ambiance, and parking.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analysis will help increase customer loyalty and retention by providing insights into areas for improvement.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>
            <a:spLocks noGrp="1"/>
          </p:cNvSpPr>
          <p:nvPr>
            <p:ph type="ctrTitle"/>
          </p:nvPr>
        </p:nvSpPr>
        <p:spPr>
          <a:xfrm>
            <a:off x="778900" y="15771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4400"/>
              <a:t/>
            </a:r>
            <a:br>
              <a:rPr lang="en" sz="4400"/>
            </a:br>
            <a:endParaRPr/>
          </a:p>
        </p:txBody>
      </p:sp>
      <p:pic>
        <p:nvPicPr>
          <p:cNvPr id="241" name="Google Shape;2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825" y="609951"/>
            <a:ext cx="6581475" cy="43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>
            <a:spLocks noGrp="1"/>
          </p:cNvSpPr>
          <p:nvPr>
            <p:ph type="ctrTitle"/>
          </p:nvPr>
        </p:nvSpPr>
        <p:spPr>
          <a:xfrm>
            <a:off x="489275" y="71856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4400"/>
              <a:t/>
            </a:r>
            <a:br>
              <a:rPr lang="en" sz="4400"/>
            </a:br>
            <a:endParaRPr/>
          </a:p>
        </p:txBody>
      </p:sp>
      <p:sp>
        <p:nvSpPr>
          <p:cNvPr id="123" name="Google Shape;123;p25"/>
          <p:cNvSpPr txBox="1"/>
          <p:nvPr/>
        </p:nvSpPr>
        <p:spPr>
          <a:xfrm>
            <a:off x="217225" y="765450"/>
            <a:ext cx="5958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5"/>
          <p:cNvSpPr txBox="1"/>
          <p:nvPr/>
        </p:nvSpPr>
        <p:spPr>
          <a:xfrm>
            <a:off x="382725" y="1258050"/>
            <a:ext cx="85545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Yelp dataset is a subset of 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reviews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profile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Attributes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 unique dimensions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Tables.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than </a:t>
            </a:r>
            <a:r>
              <a:rPr lang="en" sz="160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6,990,280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reviews.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than </a:t>
            </a: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100,000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Size : 8.65 GB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source: </a:t>
            </a:r>
            <a:r>
              <a:rPr lang="e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https://www.yelp.com/dataset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063" y="765450"/>
            <a:ext cx="5532925" cy="41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6"/>
          <p:cNvSpPr txBox="1"/>
          <p:nvPr/>
        </p:nvSpPr>
        <p:spPr>
          <a:xfrm>
            <a:off x="217225" y="765450"/>
            <a:ext cx="5958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ERD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ctrTitle"/>
          </p:nvPr>
        </p:nvSpPr>
        <p:spPr>
          <a:xfrm>
            <a:off x="362625" y="631949"/>
            <a:ext cx="77724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2700" b="1"/>
              <a:t>Data Preprocessing </a:t>
            </a:r>
            <a:endParaRPr sz="2700" b="1"/>
          </a:p>
        </p:txBody>
      </p:sp>
      <p:sp>
        <p:nvSpPr>
          <p:cNvPr id="136" name="Google Shape;136;p27"/>
          <p:cNvSpPr txBox="1"/>
          <p:nvPr/>
        </p:nvSpPr>
        <p:spPr>
          <a:xfrm>
            <a:off x="362625" y="1323100"/>
            <a:ext cx="7897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50" y="1276700"/>
            <a:ext cx="8949750" cy="370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ctrTitle"/>
          </p:nvPr>
        </p:nvSpPr>
        <p:spPr>
          <a:xfrm>
            <a:off x="560350" y="610947"/>
            <a:ext cx="7836600" cy="538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Challenges Faced</a:t>
            </a:r>
            <a:endParaRPr b="1"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1"/>
          </p:nvPr>
        </p:nvSpPr>
        <p:spPr>
          <a:xfrm>
            <a:off x="560350" y="1367425"/>
            <a:ext cx="7719600" cy="337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Data Loading was not straightforward.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Spark was unable to process large amount of text data. 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MongoDb was much better at cleaning large number of data.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Sentiment Extraction was very time taking.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Exporting data out of Databricks community edition is a hassle.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Solution: Larger Cluster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subTitle" idx="1"/>
          </p:nvPr>
        </p:nvSpPr>
        <p:spPr>
          <a:xfrm>
            <a:off x="422575" y="805700"/>
            <a:ext cx="8214900" cy="379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4100" b="1">
                <a:solidFill>
                  <a:schemeClr val="dk1"/>
                </a:solidFill>
              </a:rPr>
              <a:t>EDA</a:t>
            </a:r>
            <a:endParaRPr sz="4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4100" b="1">
              <a:solidFill>
                <a:schemeClr val="dk1"/>
              </a:solidFill>
            </a:endParaRPr>
          </a:p>
        </p:txBody>
      </p:sp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147" y="1258075"/>
            <a:ext cx="6035538" cy="37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>
            <a:spLocks noGrp="1"/>
          </p:cNvSpPr>
          <p:nvPr>
            <p:ph type="subTitle" idx="1"/>
          </p:nvPr>
        </p:nvSpPr>
        <p:spPr>
          <a:xfrm>
            <a:off x="224950" y="859975"/>
            <a:ext cx="8494500" cy="404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900" y="1017725"/>
            <a:ext cx="5143974" cy="33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435850" y="883425"/>
            <a:ext cx="8412300" cy="396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75" y="1504375"/>
            <a:ext cx="3991599" cy="30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625" y="1504375"/>
            <a:ext cx="3478774" cy="321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3300" y="1042850"/>
            <a:ext cx="6317401" cy="30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</Words>
  <PresentationFormat>On-screen Show (16:9)</PresentationFormat>
  <Paragraphs>43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Simple Light</vt:lpstr>
      <vt:lpstr>Office Theme</vt:lpstr>
      <vt:lpstr>Yelp Data Analysis to improve Customer Retention for Restaurants </vt:lpstr>
      <vt:lpstr>Abstract</vt:lpstr>
      <vt:lpstr> </vt:lpstr>
      <vt:lpstr>Slide 4</vt:lpstr>
      <vt:lpstr>Data Preprocessing </vt:lpstr>
      <vt:lpstr>Challenges Faced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LEAST RATED RESTAURANT</vt:lpstr>
      <vt:lpstr>AVERAGELY RATED RESTAURANT</vt:lpstr>
      <vt:lpstr>HIGHEST RATED RESTAURANT</vt:lpstr>
      <vt:lpstr>Conclusion</vt:lpstr>
      <vt:lpstr>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Yelp Data Analysis to improve Customer Retention for Restaurants </dc:title>
  <cp:lastModifiedBy>kudikala231@gmail.com</cp:lastModifiedBy>
  <cp:revision>2</cp:revision>
  <dcterms:modified xsi:type="dcterms:W3CDTF">2023-07-30T12:44:22Z</dcterms:modified>
</cp:coreProperties>
</file>